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9DDDF-8498-4BD6-8477-90E54257121F}" v="57" dt="2021-05-24T18:02:00.915"/>
    <p1510:client id="{5DECA32E-BBD8-4200-A621-5C0B8383D94B}" v="122" dt="2021-05-24T18:55:57.129"/>
    <p1510:client id="{60EFF00A-F6E8-40DF-8C0D-39D7AFBF80AC}" v="1" dt="2021-05-24T16:42:51.259"/>
    <p1510:client id="{B45BF821-2440-465A-A0C6-1174042045D4}" v="77" dt="2021-05-24T18:21:19.240"/>
    <p1510:client id="{E01128B8-BC13-4FFF-8524-3DF173EE4629}" v="805" dt="2021-05-24T21:27:35.219"/>
    <p1510:client id="{EFCF1FCB-3AD3-4F20-840D-9D5EAD8A42F2}" v="141" dt="2021-05-24T16:41:42.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2/22/2022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2/22/2022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2/22/2022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2/22/2022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2/22/2022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2/22/2022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2/22/2022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2/22/2022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2/22/2022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2/22/2022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2/22/2022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4" Type="http://schemas.openxmlformats.org/officeDocument/2006/relationships/hyperlink" Target="https://github.com/n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hyperlink" Target="https://commfish.github.io/best_practic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richard.brenner@alaska.gov" TargetMode="External"/><Relationship Id="rId1" Type="http://schemas.openxmlformats.org/officeDocument/2006/relationships/slideLayout" Target="../slideLayouts/slideLayout3.xml"/><Relationship Id="rId4" Type="http://schemas.openxmlformats.org/officeDocument/2006/relationships/hyperlink" Target="mailto:sara.miller@alaska.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lnSpcReduction="10000"/>
          </a:bodyPr>
          <a:lstStyle/>
          <a:p>
            <a:pPr algn="l"/>
            <a:r>
              <a:rPr lang="en-US" sz="3600" dirty="0">
                <a:latin typeface="Goldman Sans" panose="020B0603020203020204" pitchFamily="34" charset="0"/>
                <a:cs typeface="Goldman Sans" panose="020B0603020203020204" pitchFamily="34" charset="0"/>
              </a:rPr>
              <a:t>AFS-AK Chapter Workshop</a:t>
            </a:r>
          </a:p>
          <a:p>
            <a:pPr algn="l"/>
            <a:r>
              <a:rPr lang="en-US" sz="3600" dirty="0">
                <a:latin typeface="Goldman Sans" panose="020B0603020203020204" pitchFamily="34" charset="0"/>
                <a:cs typeface="Goldman Sans" panose="020B0603020203020204" pitchFamily="34" charset="0"/>
              </a:rPr>
              <a:t>February 23, 2022</a:t>
            </a:r>
          </a:p>
          <a:p>
            <a:pPr algn="l"/>
            <a:r>
              <a:rPr lang="en-US" sz="3600" dirty="0">
                <a:latin typeface="Goldman Sans" panose="020B0603020203020204" pitchFamily="34" charset="0"/>
                <a:cs typeface="Goldman Sans" panose="020B0603020203020204" pitchFamily="34" charset="0"/>
              </a:rPr>
              <a:t>12:00-1:30 pm AK</a:t>
            </a:r>
          </a:p>
          <a:p>
            <a:pPr algn="l"/>
            <a:r>
              <a:rPr lang="en-US" sz="36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2"/>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3"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4"/>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a:t>We’ve barely showed the capabilities of GitHub </a:t>
            </a:r>
          </a:p>
          <a:p>
            <a:pPr lvl="1">
              <a:spcAft>
                <a:spcPts val="1200"/>
              </a:spcAft>
            </a:pPr>
            <a:r>
              <a:rPr lang="en-US"/>
              <a:t>Issues can be assigned to people</a:t>
            </a:r>
          </a:p>
          <a:p>
            <a:pPr lvl="1">
              <a:spcAft>
                <a:spcPts val="1200"/>
              </a:spcAft>
            </a:pPr>
            <a:r>
              <a:rPr lang="en-US"/>
              <a:t>“Fork” an existing repo to modify it to your purposes</a:t>
            </a:r>
          </a:p>
          <a:p>
            <a:pPr lvl="1">
              <a:spcAft>
                <a:spcPts val="1200"/>
              </a:spcAft>
            </a:pPr>
            <a:r>
              <a:rPr lang="en-US"/>
              <a:t>Create a project website</a:t>
            </a:r>
          </a:p>
          <a:p>
            <a:pPr lvl="1">
              <a:spcAft>
                <a:spcPts val="1200"/>
              </a:spcAft>
            </a:pPr>
            <a:r>
              <a:rPr lang="en-US"/>
              <a:t>Build and store an R package</a:t>
            </a:r>
          </a:p>
          <a:p>
            <a:pPr lvl="1">
              <a:spcAft>
                <a:spcPts val="1200"/>
              </a:spcAft>
            </a:pPr>
            <a:r>
              <a:rPr lang="en-US"/>
              <a:t>Follow / learn others’ code</a:t>
            </a:r>
          </a:p>
          <a:p>
            <a:pPr lvl="1">
              <a:spcAft>
                <a:spcPts val="1200"/>
              </a:spcAft>
            </a:pPr>
            <a:r>
              <a:rPr lang="en-US"/>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common to manipulate your data in Excel, save this file, then import/analyze in R</a:t>
            </a:r>
          </a:p>
          <a:p>
            <a:endParaRPr lang="en-US" altLang="en-US">
              <a:latin typeface="Arial" panose="020B0604020202020204" pitchFamily="34" charset="0"/>
            </a:endParaRPr>
          </a:p>
          <a:p>
            <a:endParaRPr kumimoji="0" lang="en-US" altLang="en-US" sz="24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MUCH better to do all cleanup</a:t>
            </a:r>
            <a:r>
              <a:rPr kumimoji="0" lang="en-US" altLang="en-US" sz="2800" b="0" i="0" u="none" strike="noStrike" cap="none" normalizeH="0">
                <a:ln>
                  <a:noFill/>
                </a:ln>
                <a:solidFill>
                  <a:schemeClr val="tx1"/>
                </a:solidFill>
                <a:effectLst/>
                <a:latin typeface="Arial" panose="020B0604020202020204" pitchFamily="34" charset="0"/>
              </a:rPr>
              <a:t> </a:t>
            </a:r>
            <a:r>
              <a:rPr kumimoji="0" lang="en-US" altLang="en-US" sz="2800" b="0" i="0" u="none" strike="noStrike" cap="none" normalizeH="0" baseline="0">
                <a:ln>
                  <a:noFill/>
                </a:ln>
                <a:solidFill>
                  <a:schemeClr val="tx1"/>
                </a:solidFill>
                <a:effectLst/>
                <a:latin typeface="Arial" panose="020B0604020202020204" pitchFamily="34" charset="0"/>
              </a:rPr>
              <a:t>in R </a:t>
            </a:r>
          </a:p>
          <a:p>
            <a:pPr lvl="1"/>
            <a:r>
              <a:rPr kumimoji="0" lang="en-US" altLang="en-US" b="0" i="0" u="none" strike="noStrike" cap="none" normalizeH="0" baseline="0">
                <a:ln>
                  <a:noFill/>
                </a:ln>
                <a:solidFill>
                  <a:schemeClr val="tx1"/>
                </a:solidFill>
                <a:effectLst/>
                <a:latin typeface="Arial" panose="020B0604020202020204" pitchFamily="34" charset="0"/>
              </a:rPr>
              <a:t>Saves steps for cleanup that are performed each time</a:t>
            </a:r>
          </a:p>
          <a:p>
            <a:endParaRPr lang="en-US"/>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a:t>If possible, don’t use spaces, mixed cases, or periods in filenames or directories </a:t>
            </a:r>
          </a:p>
          <a:p>
            <a:pPr>
              <a:spcBef>
                <a:spcPts val="1800"/>
              </a:spcBef>
            </a:pPr>
            <a:r>
              <a:rPr lang="en-US"/>
              <a:t>Name data and R files descriptively </a:t>
            </a:r>
          </a:p>
          <a:p>
            <a:pPr lvl="1">
              <a:spcBef>
                <a:spcPts val="1800"/>
              </a:spcBef>
            </a:pPr>
            <a:r>
              <a:rPr lang="en-US"/>
              <a:t>If you are </a:t>
            </a:r>
            <a:r>
              <a:rPr lang="en-US" b="1"/>
              <a:t>changing</a:t>
            </a:r>
            <a:r>
              <a:rPr lang="en-US"/>
              <a:t> files, then adding a date can be beneficial</a:t>
            </a:r>
          </a:p>
          <a:p>
            <a:pPr lvl="1"/>
            <a:r>
              <a:rPr lang="en-US"/>
              <a:t>Be consistent across projects</a:t>
            </a:r>
          </a:p>
          <a:p>
            <a:pPr>
              <a:spcBef>
                <a:spcPts val="1800"/>
              </a:spcBef>
            </a:pPr>
            <a:r>
              <a:rPr lang="en-US"/>
              <a:t>Use variables / column names that are:</a:t>
            </a:r>
          </a:p>
          <a:p>
            <a:pPr lvl="1">
              <a:spcBef>
                <a:spcPts val="1800"/>
              </a:spcBef>
            </a:pPr>
            <a:r>
              <a:rPr lang="en-US"/>
              <a:t>Easy to understand </a:t>
            </a:r>
          </a:p>
          <a:p>
            <a:pPr lvl="1"/>
            <a:r>
              <a:rPr lang="en-US"/>
              <a:t>Short yet descriptive</a:t>
            </a:r>
          </a:p>
          <a:p>
            <a:pPr lvl="1">
              <a:spcBef>
                <a:spcPts val="1800"/>
              </a:spcBef>
            </a:pPr>
            <a:endParaRPr lang="en-US"/>
          </a:p>
          <a:p>
            <a:pPr marL="0" indent="0">
              <a:buNone/>
            </a:pPr>
            <a:endParaRPr lang="en-US"/>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901929"/>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745662"/>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208136"/>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2"/>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a:t>Avoid working in the same file as collaborators!</a:t>
            </a:r>
          </a:p>
          <a:p>
            <a:pPr>
              <a:spcBef>
                <a:spcPts val="2400"/>
              </a:spcBef>
            </a:pPr>
            <a:r>
              <a:rPr lang="en-US"/>
              <a:t>Update R versions and packages often </a:t>
            </a:r>
          </a:p>
          <a:p>
            <a:pPr lvl="1"/>
            <a:r>
              <a:rPr lang="en-US"/>
              <a:t>Unless you’re about to publish </a:t>
            </a:r>
          </a:p>
          <a:p>
            <a:pPr>
              <a:spcBef>
                <a:spcPts val="1800"/>
              </a:spcBef>
            </a:pPr>
            <a:r>
              <a:rPr lang="en-US"/>
              <a:t>Break up data import/cleanup &amp; analysis scripts</a:t>
            </a:r>
          </a:p>
          <a:p>
            <a:pPr lvl="1"/>
            <a:r>
              <a:rPr lang="en-US"/>
              <a:t>Use several scripts that “link” together rather than a long script</a:t>
            </a:r>
          </a:p>
          <a:p>
            <a:pPr>
              <a:spcBef>
                <a:spcPts val="2400"/>
              </a:spcBef>
            </a:pPr>
            <a:r>
              <a:rPr lang="en-US"/>
              <a:t>Comment often and be VERY thorough</a:t>
            </a:r>
          </a:p>
          <a:p>
            <a:pPr>
              <a:spcBef>
                <a:spcPts val="2400"/>
              </a:spcBef>
            </a:pPr>
            <a:r>
              <a:rPr lang="en-US"/>
              <a:t>Follow people on GitHub / Twitter to read other code and learn better coding practices</a:t>
            </a:r>
          </a:p>
          <a:p>
            <a:pPr>
              <a:spcBef>
                <a:spcPts val="2400"/>
              </a:spcBef>
            </a:pPr>
            <a:r>
              <a:rPr lang="en-US"/>
              <a:t>Read in data using read.csv() or </a:t>
            </a:r>
            <a:r>
              <a:rPr lang="en-US" err="1"/>
              <a:t>read_csv</a:t>
            </a:r>
            <a:r>
              <a:rPr lang="en-US"/>
              <a:t>(). Never use </a:t>
            </a:r>
            <a:r>
              <a:rPr lang="en-US" err="1"/>
              <a:t>file.choose</a:t>
            </a:r>
            <a:r>
              <a:rPr lang="en-US"/>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2"/>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3">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4310743"/>
            <a:ext cx="4613564" cy="2547257"/>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4310743"/>
            <a:ext cx="4613564" cy="2547257"/>
          </a:xfrm>
        </p:spPr>
        <p:txBody>
          <a:bodyPr>
            <a:normAutofit/>
          </a:bodyPr>
          <a:lstStyle/>
          <a:p>
            <a:pPr marL="0" indent="0" algn="ctr">
              <a:spcBef>
                <a:spcPts val="0"/>
              </a:spcBef>
              <a:spcAft>
                <a:spcPts val="4200"/>
              </a:spcAft>
              <a:buNone/>
            </a:pPr>
            <a:r>
              <a:rPr lang="en-US" altLang="en-US" sz="2600">
                <a:hlinkClick r:id="rId2"/>
              </a:rPr>
              <a:t>richard.brenner@alaska.gov</a:t>
            </a:r>
            <a:endParaRPr lang="en-US" altLang="en-US" sz="2600">
              <a:hlinkClick r:id="rId3"/>
            </a:endParaRPr>
          </a:p>
          <a:p>
            <a:pPr marL="0" indent="0" algn="ctr">
              <a:spcBef>
                <a:spcPts val="0"/>
              </a:spcBef>
              <a:spcAft>
                <a:spcPts val="4200"/>
              </a:spcAft>
              <a:buNone/>
            </a:pPr>
            <a:r>
              <a:rPr lang="en-US" altLang="en-US" sz="2600">
                <a:hlinkClick r:id="rId4"/>
              </a:rPr>
              <a:t>sara.miller@alaska.gov</a:t>
            </a:r>
            <a:endParaRPr lang="en-US" altLang="en-US" sz="2600"/>
          </a:p>
          <a:p>
            <a:pPr marL="0" indent="0" algn="ctr">
              <a:spcBef>
                <a:spcPts val="0"/>
              </a:spcBef>
              <a:buNone/>
            </a:pPr>
            <a:r>
              <a:rPr lang="en-US" altLang="en-US" sz="2600">
                <a:hlinkClick r:id="rId3"/>
              </a:rPr>
              <a:t>justin.priest@alaska.gov</a:t>
            </a:r>
            <a:endParaRPr lang="en-US" altLang="en-US" sz="2600"/>
          </a:p>
          <a:p>
            <a:pPr marL="0" indent="0" algn="ctr">
              <a:spcBef>
                <a:spcPts val="0"/>
              </a:spcBef>
              <a:buNone/>
            </a:pPr>
            <a:endParaRPr lang="en-US" altLang="en-US" sz="260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2425</Words>
  <Application>Microsoft Office PowerPoint</Application>
  <PresentationFormat>Widescreen</PresentationFormat>
  <Paragraphs>362</Paragraphs>
  <Slides>45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Goldman Sans</vt:lpstr>
      <vt:lpstr>Inter</vt:lpstr>
      <vt:lpstr>Arial</vt:lpstr>
      <vt:lpstr>Arial Black</vt:lpstr>
      <vt:lpstr>Calibri</vt:lpstr>
      <vt:lpstr>Calibri Light</vt:lpstr>
      <vt:lpstr>Consolas</vt: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Miller, Sara E (DFG)</cp:lastModifiedBy>
  <cp:revision>2</cp:revision>
  <dcterms:created xsi:type="dcterms:W3CDTF">2021-03-02T06:19:07Z</dcterms:created>
  <dcterms:modified xsi:type="dcterms:W3CDTF">2022-02-22T19:33:05Z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